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85" r:id="rId4"/>
    <p:sldId id="268" r:id="rId5"/>
    <p:sldId id="265" r:id="rId6"/>
    <p:sldId id="264" r:id="rId7"/>
    <p:sldId id="267" r:id="rId8"/>
    <p:sldId id="295" r:id="rId9"/>
    <p:sldId id="296" r:id="rId10"/>
    <p:sldId id="274" r:id="rId11"/>
    <p:sldId id="288" r:id="rId12"/>
    <p:sldId id="292" r:id="rId13"/>
    <p:sldId id="293" r:id="rId14"/>
    <p:sldId id="289" r:id="rId15"/>
    <p:sldId id="287" r:id="rId16"/>
    <p:sldId id="294" r:id="rId17"/>
    <p:sldId id="284" r:id="rId18"/>
    <p:sldId id="286" r:id="rId19"/>
    <p:sldId id="283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17" autoAdjust="0"/>
  </p:normalViewPr>
  <p:slideViewPr>
    <p:cSldViewPr snapToGrid="0" snapToObjects="1" showGuides="1">
      <p:cViewPr>
        <p:scale>
          <a:sx n="75" d="100"/>
          <a:sy n="75" d="100"/>
        </p:scale>
        <p:origin x="-1928" y="-152"/>
      </p:cViewPr>
      <p:guideLst>
        <p:guide orient="horz" pos="4319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31A04-9FA2-CD49-AD8E-2BC7523A84BF}" type="datetimeFigureOut">
              <a:rPr lang="en-US" smtClean="0"/>
              <a:t>03/05/18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E97BD-59F0-D844-B4E3-1E088A9C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16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6C22E-B4A6-074B-A2E1-4C9F01BAEE99}" type="datetimeFigureOut">
              <a:rPr lang="en-US" smtClean="0"/>
              <a:t>03/05/18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7A546-9575-AB42-9FD5-817DA71DF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14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Good afternoon everyone.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My name is Pelin Yilmaz. I’m a researcher in the Microbial Genomics and Bioinformatics Group at Max Planck Institute for Mar. Microbiology in Bremen. I have been part of the Genomic Standards Consortium, GSC, since 2009, and I’ve been leading the standards projects since 2010.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In my talk, I’ll try to give an overview of Minimum Information about any Sequence, also known as MIxS, standards family. I will focus shortly on the history and development of MIxS, and what they are for, and then I will try to take you through some recent developments that we’ve been working on to make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MixS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standards more widely available and accessible.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16511BA-154F-3C49-BD9C-4C2B02E5DBD8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professional, accessible, extensible (correspond to below points)</a:t>
            </a:r>
          </a:p>
          <a:p>
            <a:r>
              <a:rPr lang="en-US" dirty="0" smtClean="0"/>
              <a:t>Professional by specification</a:t>
            </a:r>
          </a:p>
          <a:p>
            <a:r>
              <a:rPr lang="en-US" dirty="0" smtClean="0"/>
              <a:t>Accessible by </a:t>
            </a:r>
            <a:r>
              <a:rPr lang="en-US" dirty="0" err="1" smtClean="0"/>
              <a:t>docu</a:t>
            </a:r>
            <a:endParaRPr lang="en-US" dirty="0" smtClean="0"/>
          </a:p>
          <a:p>
            <a:r>
              <a:rPr lang="en-US" dirty="0" smtClean="0"/>
              <a:t>Extensible by support software, </a:t>
            </a:r>
            <a:r>
              <a:rPr lang="en-US" dirty="0" err="1" smtClean="0"/>
              <a:t>json</a:t>
            </a:r>
            <a:endParaRPr lang="en-US" dirty="0" smtClean="0"/>
          </a:p>
          <a:p>
            <a:r>
              <a:rPr lang="en-US" dirty="0" smtClean="0"/>
              <a:t>specification, documentation, supporting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5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with</a:t>
            </a:r>
            <a:r>
              <a:rPr lang="en-US" baseline="0" dirty="0" smtClean="0"/>
              <a:t> any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repo, all issues about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will be consolidated here, and we are also writing a long and detailed documentary about how to use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checklists.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But more importantly, this repo is meant to semi-automatize making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extensions and new checklists much easier.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are envisioning that new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extensions and checklists can be done via the forking-merging mechanisms are available in a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repo.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will hopefully make it much more transparent for developers to work with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, and additionally also for us, GSC, to track who is using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and how it’s being used.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are trying to build a system will enable:</a:t>
            </a:r>
          </a:p>
          <a:p>
            <a:r>
              <a:rPr lang="en-US" dirty="0" smtClean="0"/>
              <a:t>- Editing individual metadata fields, </a:t>
            </a:r>
            <a:r>
              <a:rPr lang="en-US" dirty="0" err="1" smtClean="0"/>
              <a:t>i.e</a:t>
            </a:r>
            <a:r>
              <a:rPr lang="en-US" dirty="0" smtClean="0"/>
              <a:t> description, syntax</a:t>
            </a:r>
          </a:p>
          <a:p>
            <a:r>
              <a:rPr lang="en-US" dirty="0" smtClean="0"/>
              <a:t>- contributing a whole new environmental package/checklist with completely new fields</a:t>
            </a:r>
          </a:p>
          <a:p>
            <a:r>
              <a:rPr lang="en-US" dirty="0" smtClean="0"/>
              <a:t>- Pulling</a:t>
            </a:r>
            <a:r>
              <a:rPr lang="en-US" baseline="0" dirty="0" smtClean="0"/>
              <a:t> endorsed </a:t>
            </a:r>
            <a:r>
              <a:rPr lang="en-US" dirty="0" smtClean="0"/>
              <a:t>MIxS combinations for their projects, </a:t>
            </a:r>
            <a:r>
              <a:rPr lang="en-US" dirty="0" err="1" smtClean="0"/>
              <a:t>i.e</a:t>
            </a:r>
            <a:r>
              <a:rPr lang="en-US" dirty="0" smtClean="0"/>
              <a:t> </a:t>
            </a:r>
            <a:r>
              <a:rPr lang="en-US" dirty="0" err="1" smtClean="0"/>
              <a:t>MIMARKS+soil</a:t>
            </a:r>
            <a:r>
              <a:rPr lang="en-US" dirty="0" smtClean="0"/>
              <a:t> </a:t>
            </a:r>
            <a:r>
              <a:rPr lang="en-US" dirty="0" err="1" smtClean="0"/>
              <a:t>env</a:t>
            </a:r>
            <a:r>
              <a:rPr lang="en-US" dirty="0" smtClean="0"/>
              <a:t> package, </a:t>
            </a:r>
            <a:r>
              <a:rPr lang="en-US" dirty="0" err="1" smtClean="0"/>
              <a:t>MIMS+water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- Pulling profile style MIxS, combining checklists and </a:t>
            </a:r>
            <a:r>
              <a:rPr lang="en-US" dirty="0" err="1" smtClean="0"/>
              <a:t>env</a:t>
            </a:r>
            <a:r>
              <a:rPr lang="en-US" dirty="0" smtClean="0"/>
              <a:t>. packages in whichever ways they please</a:t>
            </a:r>
          </a:p>
          <a:p>
            <a:r>
              <a:rPr lang="en-US" dirty="0" smtClean="0"/>
              <a:t>- Export options for consumers of MIxS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9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I mentioned, </a:t>
            </a:r>
            <a:r>
              <a:rPr lang="en-US" baseline="0" dirty="0" smtClean="0"/>
              <a:t>the idea behind the MIxS framework is that all </a:t>
            </a:r>
            <a:r>
              <a:rPr lang="en-US" baseline="0" dirty="0" err="1" smtClean="0"/>
              <a:t>gsc</a:t>
            </a:r>
            <a:r>
              <a:rPr lang="en-US" baseline="0" dirty="0" smtClean="0"/>
              <a:t> checklists share a number of metadata fields, such as geographical coordinates, controlled habitat description or some experimental related fields.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Meaning that the MIxS has a modular structure, and can be easily extended by adding new checklists that inherit these shared metadata descriptors, as well as the environmental packages,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Likewise, the MIxS can be extended by just adding new environmental packages, if the need arises.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far, we have developed, in collaboration with various groups, two new environmental packages, and three new checklists.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en-US" baseline="0" dirty="0" smtClean="0"/>
              <a:t> that, I would like to thank you for interest in my talk, and apologize for not physically being there. I’m hoping that you enjoyed it.</a:t>
            </a:r>
          </a:p>
          <a:p>
            <a:r>
              <a:rPr lang="en-US" baseline="0" dirty="0" smtClean="0"/>
              <a:t>Pier or myself will try to answer any questions that you might have, and please don’t hesitate to contact me either via GSC or my work contact for further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inquiries.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5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8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So, GSC founding members set out</a:t>
            </a:r>
            <a:r>
              <a:rPr lang="en-US" baseline="0" dirty="0" smtClean="0"/>
              <a:t> to tackle this increasing sequence numbers problem.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In 2005, dawn field et al. wrote a perspective paper trying and this paper sets the stage for microbial ecology research, and states that contextual metadata is important for understanding sequence data collections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I consider this perspective GSC’s founding paper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52BA9-F4D3-594F-B3EF-41688CEE80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0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6 years after this perspective paper, we completed the MIxS family of standards, and published them.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(First animation)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I started my work on </a:t>
            </a:r>
            <a:r>
              <a:rPr lang="en-US" baseline="0" dirty="0" err="1" smtClean="0"/>
              <a:t>mimarks</a:t>
            </a:r>
            <a:r>
              <a:rPr lang="en-US" baseline="0" dirty="0" smtClean="0"/>
              <a:t>, the </a:t>
            </a:r>
            <a:r>
              <a:rPr lang="en-US" baseline="0" dirty="0" err="1" smtClean="0"/>
              <a:t>gsc</a:t>
            </a:r>
            <a:r>
              <a:rPr lang="en-US" baseline="0" dirty="0" smtClean="0"/>
              <a:t> already had two published checklists; </a:t>
            </a:r>
            <a:r>
              <a:rPr lang="en-US" baseline="0" dirty="0" err="1" smtClean="0"/>
              <a:t>migs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mims</a:t>
            </a:r>
            <a:r>
              <a:rPr lang="en-US" baseline="0" dirty="0" smtClean="0"/>
              <a:t> for genomes and metagenomes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(Second animation)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With the development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mimarks</a:t>
            </a:r>
            <a:r>
              <a:rPr lang="en-US" baseline="0" dirty="0" smtClean="0"/>
              <a:t>, these two standards were extended and improved to cover phylogenetic and functional marker gene sequences as well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(Third animation)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Finally, there is another component called environmental packages, which were introduced during development of </a:t>
            </a:r>
            <a:r>
              <a:rPr lang="en-US" baseline="0" dirty="0" err="1" smtClean="0"/>
              <a:t>mimarks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These packages contain additional environmental and experimental parameters and organize them into large habitat boxes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(Fourth animation)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Finally, an umbrella framework to encompass all current and future </a:t>
            </a:r>
            <a:r>
              <a:rPr lang="en-US" baseline="0" dirty="0" err="1" smtClean="0"/>
              <a:t>gsc</a:t>
            </a:r>
            <a:r>
              <a:rPr lang="en-US" baseline="0" dirty="0" smtClean="0"/>
              <a:t> checklists was also established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idea of this framework is that all </a:t>
            </a:r>
            <a:r>
              <a:rPr lang="en-US" baseline="0" dirty="0" err="1" smtClean="0"/>
              <a:t>gsc</a:t>
            </a:r>
            <a:r>
              <a:rPr lang="en-US" baseline="0" dirty="0" smtClean="0"/>
              <a:t> checklists share a number of contextual data fields, such as geographical coordinates, controlled habitat description or some experimental related fields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 there are checklist specific fields, which are not shared by all checklists, but are specific to a certain type of sequence. In </a:t>
            </a:r>
            <a:r>
              <a:rPr lang="en-US" baseline="0" dirty="0" err="1" smtClean="0"/>
              <a:t>mimarks</a:t>
            </a:r>
            <a:r>
              <a:rPr lang="en-US" baseline="0" dirty="0" smtClean="0"/>
              <a:t>, this is for example target gene name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(Fifth animation)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 summarize the GSC checklists; there are currently three of them; </a:t>
            </a:r>
            <a:r>
              <a:rPr lang="en-US" baseline="0" dirty="0" err="1" smtClean="0"/>
              <a:t>migs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mims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mimarks</a:t>
            </a:r>
            <a:r>
              <a:rPr lang="en-US" baseline="0" dirty="0" smtClean="0"/>
              <a:t>, all collected under the framework of </a:t>
            </a:r>
            <a:r>
              <a:rPr lang="en-US" baseline="0" dirty="0" err="1" smtClean="0"/>
              <a:t>mixs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goal of these checklists is to provide researchers with a structured and controlled means of enriching any kind of sequence data with environmental,  geographic and experimental contextual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5C6F1-6736-B44D-8F3F-1635E23711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68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Some facts about </a:t>
            </a:r>
            <a:r>
              <a:rPr lang="en-US" dirty="0" err="1" smtClean="0"/>
              <a:t>gsc’s</a:t>
            </a:r>
            <a:r>
              <a:rPr lang="en-US" dirty="0" smtClean="0"/>
              <a:t> family</a:t>
            </a:r>
            <a:r>
              <a:rPr lang="en-US" baseline="0" dirty="0" smtClean="0"/>
              <a:t> of minimum standards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With the publication of </a:t>
            </a:r>
            <a:r>
              <a:rPr lang="en-US" baseline="0" dirty="0" err="1" smtClean="0"/>
              <a:t>mimarks</a:t>
            </a:r>
            <a:r>
              <a:rPr lang="en-US" baseline="0" dirty="0" smtClean="0"/>
              <a:t>, all the </a:t>
            </a:r>
            <a:r>
              <a:rPr lang="en-US" baseline="0" dirty="0" err="1" smtClean="0"/>
              <a:t>gsc</a:t>
            </a:r>
            <a:r>
              <a:rPr lang="en-US" baseline="0" dirty="0" smtClean="0"/>
              <a:t> checklists were collected under a common concept, termed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, to allow better understanding that all the checklists are related, keep the mess to minimum, and to ease extension of standards to other sequence data in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 I mentioned many now,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are checklists. And this concept was preferred because checklists are easy to understand, everyone has a shopping list or to-do list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And since</a:t>
            </a:r>
            <a:r>
              <a:rPr lang="en-US" baseline="0" dirty="0" smtClean="0"/>
              <a:t> they are easy we hope that consistency and completeness is ensured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Finally, in my opinion the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concept is flexible and </a:t>
            </a:r>
            <a:r>
              <a:rPr lang="en-US" baseline="0" dirty="0" err="1" smtClean="0"/>
              <a:t>extansible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Mixs</a:t>
            </a:r>
            <a:r>
              <a:rPr lang="en-US" baseline="0" dirty="0" smtClean="0"/>
              <a:t> has a modular structure, allowing tailoring of different checklists for </a:t>
            </a:r>
            <a:r>
              <a:rPr lang="en-US" baseline="0" dirty="0" err="1" smtClean="0"/>
              <a:t>diffierent</a:t>
            </a:r>
            <a:r>
              <a:rPr lang="en-US" baseline="0" dirty="0" smtClean="0"/>
              <a:t> needs and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 are a range of requirements, from strict to relaxed, so again fine tuning of which contextual data is submitted depends on the study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7DC6C-E9F8-B34E-B4A1-DCE8BC6F26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5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can find genomes and metagenomes based on habitat, parameters, geographical location…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If you go to any one of the sequence databases, this could be INSDC,</a:t>
            </a:r>
            <a:r>
              <a:rPr lang="en-US" sz="1200" baseline="0" dirty="0" smtClean="0"/>
              <a:t> or MG-RAST, JGI, you can search projects, samples, and or sequences based on MIxS metadata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that definitely has made searching and accessing sequence data much easier and convenient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4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Now let’s look</a:t>
            </a:r>
            <a:r>
              <a:rPr lang="en-US" baseline="0" dirty="0" smtClean="0"/>
              <a:t> at slightly more technical aspects of how MIxS checklists actually work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Supposing you have taken samples from woodland soil and done rRNA sequencing, if you wanted to fill in metadata for the study you would select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</a:t>
            </a:r>
            <a:r>
              <a:rPr lang="en-US" dirty="0" err="1" smtClean="0"/>
              <a:t>mimarks</a:t>
            </a:r>
            <a:r>
              <a:rPr lang="en-US" baseline="0" dirty="0" smtClean="0"/>
              <a:t> survey option, for uncultured organisms,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complement it with the soil environmental package in order to get a wide range of additional environmental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will come up with a </a:t>
            </a:r>
            <a:r>
              <a:rPr lang="en-US" baseline="0" dirty="0" err="1" smtClean="0"/>
              <a:t>mimarks</a:t>
            </a:r>
            <a:r>
              <a:rPr lang="en-US" baseline="0" dirty="0" smtClean="0"/>
              <a:t> survey soil checklist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I mentioned, </a:t>
            </a:r>
            <a:r>
              <a:rPr lang="en-US" baseline="0" dirty="0" smtClean="0"/>
              <a:t>the idea behind the MIxS framework is that all </a:t>
            </a:r>
            <a:r>
              <a:rPr lang="en-US" baseline="0" dirty="0" err="1" smtClean="0"/>
              <a:t>gsc</a:t>
            </a:r>
            <a:r>
              <a:rPr lang="en-US" baseline="0" dirty="0" smtClean="0"/>
              <a:t> checklists share a number of metadata fields, such as geographical coordinates, controlled habitat description or some experimental related fields.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Meaning that the MIxS has a modular structure, and can be easily extended by adding new checklists that inherit these shared metadata descriptors, as well as the environmental packages,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Likewise, the MIxS can be extended by just adding new environmental packages, if the need arises.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far, we have developed, in collaboration with various groups, two new environmental packages, and three new checklists.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3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98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with that, I think we have a good overview of how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functions, so let’s change gear a bit and take a look at more recent and future developments in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that we’re trying to do in order to make the standards more accessible and useful to a wider community.</a:t>
            </a:r>
          </a:p>
          <a:p>
            <a:r>
              <a:rPr lang="en-US" baseline="0" dirty="0" smtClean="0"/>
              <a:t>One of the big issues that we have with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is that, it is only available as a </a:t>
            </a:r>
            <a:r>
              <a:rPr lang="en-US" baseline="0" dirty="0" err="1" smtClean="0"/>
              <a:t>csv</a:t>
            </a:r>
            <a:r>
              <a:rPr lang="en-US" baseline="0" dirty="0" smtClean="0"/>
              <a:t>/txt or spreadsheet file, and in no other format.</a:t>
            </a:r>
          </a:p>
          <a:p>
            <a:r>
              <a:rPr lang="en-US" baseline="0" dirty="0" smtClean="0"/>
              <a:t>This is fine for, say databases like INSDC, mg-</a:t>
            </a:r>
            <a:r>
              <a:rPr lang="en-US" baseline="0" dirty="0" err="1" smtClean="0"/>
              <a:t>rast</a:t>
            </a:r>
            <a:r>
              <a:rPr lang="en-US" baseline="0" dirty="0" smtClean="0"/>
              <a:t>, etc… as they can just implement the descriptors into their submission systems, but not so much for </a:t>
            </a:r>
            <a:r>
              <a:rPr lang="en-US" baseline="0" dirty="0" err="1" smtClean="0"/>
              <a:t>commnities</a:t>
            </a:r>
            <a:r>
              <a:rPr lang="en-US" baseline="0" dirty="0" smtClean="0"/>
              <a:t> that might want to extend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, or for communities that want to use </a:t>
            </a:r>
            <a:r>
              <a:rPr lang="en-US" baseline="0" dirty="0" err="1" smtClean="0"/>
              <a:t>mixs</a:t>
            </a:r>
            <a:r>
              <a:rPr lang="en-US" baseline="0" dirty="0" smtClean="0"/>
              <a:t> for linked open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A546-9575-AB42-9FD5-817DA71DF0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5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3348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670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4D4B7-53AD-2F49-B30F-A03E5468780B}" type="datetime1">
              <a:rPr lang="en-US" smtClean="0"/>
              <a:t>03/05/18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6604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2AE-F368-CD4C-9820-745E7DF46BF3}" type="datetime1">
              <a:rPr lang="en-US" smtClean="0"/>
              <a:t>03/05/18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7D16-F6B6-E640-B421-0EABC1122F8B}" type="datetime1">
              <a:rPr lang="en-US" smtClean="0"/>
              <a:t>03/05/18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CCF80-B15D-6C43-ADE3-9449B94DCAD0}" type="datetime1">
              <a:rPr lang="en-US" smtClean="0"/>
              <a:t>03/05/18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9E4D7-FCB7-AD4B-B3C6-CE1D3D520560}" type="datetime1">
              <a:rPr lang="en-US" smtClean="0"/>
              <a:t>03/05/18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60E98-D49D-4E41-B8BA-33A53DF04C40}" type="datetime1">
              <a:rPr lang="en-US" smtClean="0"/>
              <a:t>03/05/18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6A0C-F6B0-AA41-8FC0-130A6039CF7F}" type="datetime1">
              <a:rPr lang="en-US" smtClean="0"/>
              <a:t>03/05/18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3577-ADC6-014A-8883-6F01B2BA6233}" type="datetime1">
              <a:rPr lang="en-US" smtClean="0"/>
              <a:t>03/05/18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A28-BB66-5E44-88A4-1B9DB87424EC}" type="datetime1">
              <a:rPr lang="en-US" smtClean="0"/>
              <a:t>03/05/18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AF4A-8FFC-0842-AB4F-D3F039A1C38F}" type="datetime1">
              <a:rPr lang="en-US" smtClean="0"/>
              <a:t>03/05/18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9613-B139-C243-90B9-1A645E7387AF}" type="datetime1">
              <a:rPr lang="en-US" smtClean="0"/>
              <a:t>03/05/18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fld id="{E0A05261-1631-A845-959A-AB0597884FC9}" type="datetime1">
              <a:rPr lang="en-US" smtClean="0"/>
              <a:t>03/05/18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63559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fld id="{5903B6E8-AFEC-2B48-8CF1-E0191C844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spc="-100" baseline="0">
          <a:solidFill>
            <a:schemeClr val="tx2"/>
          </a:solidFill>
          <a:latin typeface="Helvetica"/>
          <a:ea typeface="+mj-ea"/>
          <a:cs typeface="Helvetica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Helvetica"/>
          <a:ea typeface="+mn-ea"/>
          <a:cs typeface="Helvetica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200" b="1" cap="none" dirty="0" smtClean="0"/>
              <a:t>Metadata Standards for Genomic Sequence Data</a:t>
            </a:r>
            <a:endParaRPr lang="en-US" sz="5200" b="1" cap="none" dirty="0"/>
          </a:p>
        </p:txBody>
      </p:sp>
      <p:sp>
        <p:nvSpPr>
          <p:cNvPr id="15363" name="Subtitle 7"/>
          <p:cNvSpPr>
            <a:spLocks noGrp="1"/>
          </p:cNvSpPr>
          <p:nvPr>
            <p:ph type="subTitle" idx="1"/>
          </p:nvPr>
        </p:nvSpPr>
        <p:spPr>
          <a:xfrm>
            <a:off x="685800" y="3793800"/>
            <a:ext cx="7848600" cy="6096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7F7F7F"/>
                </a:solidFill>
                <a:ea typeface="ＭＳ Ｐゴシック" charset="0"/>
              </a:rPr>
              <a:t>MIxS </a:t>
            </a:r>
            <a:r>
              <a:rPr lang="en-US" sz="3000" b="1" dirty="0" smtClean="0">
                <a:solidFill>
                  <a:srgbClr val="7F7F7F"/>
                </a:solidFill>
                <a:ea typeface="ＭＳ Ｐゴシック" charset="0"/>
              </a:rPr>
              <a:t>standards family</a:t>
            </a:r>
            <a:endParaRPr lang="en-US" sz="3000" b="1" dirty="0">
              <a:solidFill>
                <a:srgbClr val="7F7F7F"/>
              </a:solidFill>
              <a:ea typeface="ＭＳ Ｐゴシック" charset="0"/>
            </a:endParaRPr>
          </a:p>
        </p:txBody>
      </p:sp>
      <p:pic>
        <p:nvPicPr>
          <p:cNvPr id="3" name="Picture 2" descr="Full_gsc_logo_large_2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818"/>
            <a:ext cx="3600000" cy="720000"/>
          </a:xfrm>
          <a:prstGeom prst="rect">
            <a:avLst/>
          </a:prstGeom>
        </p:spPr>
      </p:pic>
      <p:pic>
        <p:nvPicPr>
          <p:cNvPr id="4" name="Picture 3" descr="MIxS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81" y="388206"/>
            <a:ext cx="1060828" cy="1080000"/>
          </a:xfrm>
          <a:prstGeom prst="rect">
            <a:avLst/>
          </a:prstGeom>
        </p:spPr>
      </p:pic>
      <p:sp>
        <p:nvSpPr>
          <p:cNvPr id="6" name="Subtitle 7"/>
          <p:cNvSpPr txBox="1">
            <a:spLocks/>
          </p:cNvSpPr>
          <p:nvPr/>
        </p:nvSpPr>
        <p:spPr>
          <a:xfrm>
            <a:off x="0" y="5887558"/>
            <a:ext cx="5469443" cy="1201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rPr>
              <a:t>Pelin Yilmaz</a:t>
            </a:r>
          </a:p>
          <a:p>
            <a:r>
              <a:rPr lang="en-US" sz="1600" b="1" dirty="0" smtClean="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rPr>
              <a:t>Microbial Physiology Group</a:t>
            </a:r>
            <a:r>
              <a:rPr lang="en-US" sz="1600" b="1" dirty="0" smtClean="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rPr>
              <a:t>, MPI-MM</a:t>
            </a:r>
          </a:p>
          <a:p>
            <a:r>
              <a:rPr lang="en-US" sz="1600" b="1" dirty="0" smtClean="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rPr>
              <a:t>GSC20</a:t>
            </a:r>
            <a:endParaRPr lang="en-US" sz="1600" b="1" dirty="0">
              <a:solidFill>
                <a:srgbClr val="7F7F7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5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01"/>
    </mc:Choice>
    <mc:Fallback xmlns="">
      <p:transition xmlns:p14="http://schemas.microsoft.com/office/powerpoint/2010/main" spd="slow" advTm="458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70"/>
            <a:ext cx="8229600" cy="990600"/>
          </a:xfrm>
        </p:spPr>
        <p:txBody>
          <a:bodyPr/>
          <a:lstStyle/>
          <a:p>
            <a:r>
              <a:rPr lang="en-US" dirty="0" smtClean="0"/>
              <a:t>Making MIxS Accessible</a:t>
            </a:r>
            <a:endParaRPr lang="en-US" dirty="0"/>
          </a:p>
        </p:txBody>
      </p:sp>
      <p:pic>
        <p:nvPicPr>
          <p:cNvPr id="5" name="Picture 4" descr="Screen Shot 2017-10-01 at 13.0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2" y="1143405"/>
            <a:ext cx="8612337" cy="56553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8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69"/>
    </mc:Choice>
    <mc:Fallback xmlns="">
      <p:transition xmlns:p14="http://schemas.microsoft.com/office/powerpoint/2010/main" spd="slow" advTm="433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Professionalizing MIxS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1850"/>
            <a:ext cx="8229600" cy="2654300"/>
          </a:xfrm>
        </p:spPr>
        <p:txBody>
          <a:bodyPr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sz="3200" dirty="0" smtClean="0"/>
              <a:t>New MIxS generation</a:t>
            </a:r>
          </a:p>
          <a:p>
            <a:pPr marL="457200" indent="-457200" algn="ctr">
              <a:lnSpc>
                <a:spcPct val="170000"/>
              </a:lnSpc>
              <a:buFont typeface="+mj-lt"/>
              <a:buAutoNum type="arabicPeriod"/>
            </a:pPr>
            <a:r>
              <a:rPr lang="en-US" sz="3200" dirty="0"/>
              <a:t>P</a:t>
            </a:r>
            <a:r>
              <a:rPr lang="en-US" sz="3200" dirty="0" smtClean="0"/>
              <a:t>rofessional</a:t>
            </a:r>
          </a:p>
          <a:p>
            <a:pPr marL="457200" indent="-457200" algn="ctr">
              <a:lnSpc>
                <a:spcPct val="170000"/>
              </a:lnSpc>
              <a:buFont typeface="+mj-lt"/>
              <a:buAutoNum type="arabicPeriod"/>
            </a:pPr>
            <a:r>
              <a:rPr lang="en-US" sz="3200" dirty="0" smtClean="0"/>
              <a:t>Accessible</a:t>
            </a:r>
          </a:p>
          <a:p>
            <a:pPr marL="457200" indent="-457200" algn="ctr">
              <a:lnSpc>
                <a:spcPct val="170000"/>
              </a:lnSpc>
              <a:buFont typeface="+mj-lt"/>
              <a:buAutoNum type="arabicPeriod"/>
            </a:pPr>
            <a:r>
              <a:rPr lang="en-US" sz="3200" dirty="0" smtClean="0"/>
              <a:t>Extensible</a:t>
            </a:r>
          </a:p>
          <a:p>
            <a:pPr algn="ctr">
              <a:lnSpc>
                <a:spcPct val="170000"/>
              </a:lnSpc>
            </a:pPr>
            <a:endParaRPr lang="en-US" sz="3200" dirty="0"/>
          </a:p>
          <a:p>
            <a:pPr algn="ctr">
              <a:lnSpc>
                <a:spcPct val="170000"/>
              </a:lnSpc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650"/>
            <a:ext cx="8229600" cy="990600"/>
          </a:xfrm>
        </p:spPr>
        <p:txBody>
          <a:bodyPr/>
          <a:lstStyle/>
          <a:p>
            <a:r>
              <a:rPr lang="en-US" dirty="0" smtClean="0"/>
              <a:t>A MIxS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smtClean="0"/>
              <a:t>Repo (in progress)</a:t>
            </a:r>
            <a:endParaRPr lang="en-US" dirty="0"/>
          </a:p>
        </p:txBody>
      </p:sp>
      <p:pic>
        <p:nvPicPr>
          <p:cNvPr id="5" name="Picture 4" descr="Screen Shot 2017-10-01 at 13.39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" y="1153340"/>
            <a:ext cx="9144000" cy="53556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0096" y="1614977"/>
            <a:ext cx="983691" cy="358588"/>
          </a:xfrm>
          <a:prstGeom prst="rect">
            <a:avLst/>
          </a:prstGeom>
          <a:noFill/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49527" y="1619688"/>
            <a:ext cx="802429" cy="358588"/>
          </a:xfrm>
          <a:prstGeom prst="rect">
            <a:avLst/>
          </a:prstGeom>
          <a:noFill/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71"/>
    </mc:Choice>
    <mc:Fallback xmlns="">
      <p:transition xmlns:p14="http://schemas.microsoft.com/office/powerpoint/2010/main" spd="slow" advTm="948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41300"/>
            <a:ext cx="8839200" cy="990600"/>
          </a:xfrm>
        </p:spPr>
        <p:txBody>
          <a:bodyPr>
            <a:noAutofit/>
          </a:bodyPr>
          <a:lstStyle/>
          <a:p>
            <a:r>
              <a:rPr lang="en-US" dirty="0" smtClean="0"/>
              <a:t>A Better Documentation and Specification</a:t>
            </a:r>
            <a:endParaRPr lang="en-US" dirty="0"/>
          </a:p>
        </p:txBody>
      </p:sp>
      <p:pic>
        <p:nvPicPr>
          <p:cNvPr id="5" name="Picture 4" descr="Screen Shot 2017-11-03 at 05.15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1524000"/>
            <a:ext cx="9036000" cy="47639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0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4"/>
            <a:ext cx="8229600" cy="990600"/>
          </a:xfrm>
        </p:spPr>
        <p:txBody>
          <a:bodyPr/>
          <a:lstStyle/>
          <a:p>
            <a:r>
              <a:rPr lang="en-US" dirty="0" smtClean="0"/>
              <a:t>Extensible by reference JSON-Schema</a:t>
            </a:r>
            <a:endParaRPr lang="en-US" dirty="0"/>
          </a:p>
        </p:txBody>
      </p:sp>
      <p:pic>
        <p:nvPicPr>
          <p:cNvPr id="4" name="Picture 3" descr="fig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13824"/>
            <a:ext cx="5573257" cy="394083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030457" y="1886320"/>
            <a:ext cx="961110" cy="43694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030457" y="4728667"/>
            <a:ext cx="961110" cy="43694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44798" y="1885660"/>
            <a:ext cx="183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New checklists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4798" y="4744521"/>
            <a:ext cx="177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New packages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030457" y="3410320"/>
            <a:ext cx="961110" cy="43694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44798" y="3409660"/>
            <a:ext cx="157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New Profiles</a:t>
            </a: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88"/>
    </mc:Choice>
    <mc:Fallback xmlns="">
      <p:transition xmlns:p14="http://schemas.microsoft.com/office/powerpoint/2010/main" spd="slow" advTm="490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30" y="1111118"/>
            <a:ext cx="2887190" cy="2041526"/>
          </a:xfrm>
          <a:prstGeom prst="rect">
            <a:avLst/>
          </a:prstGeom>
        </p:spPr>
      </p:pic>
      <p:pic>
        <p:nvPicPr>
          <p:cNvPr id="7" name="Content Placeholder 5" descr="fig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" b="169"/>
          <a:stretch/>
        </p:blipFill>
        <p:spPr>
          <a:xfrm>
            <a:off x="6849703" y="978188"/>
            <a:ext cx="1837097" cy="195994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3102820" y="1515212"/>
            <a:ext cx="45719" cy="144499"/>
          </a:xfrm>
          <a:prstGeom prst="rightBrace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3079960" y="2055478"/>
            <a:ext cx="45719" cy="440806"/>
          </a:xfrm>
          <a:prstGeom prst="rightBrace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1851434" y="2220413"/>
            <a:ext cx="227894" cy="2092357"/>
          </a:xfrm>
          <a:prstGeom prst="rightBrace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48539" y="1340145"/>
            <a:ext cx="2235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Organisms or communities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87699" y="2030003"/>
            <a:ext cx="2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Characteristics of those organisms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181" y="3384698"/>
            <a:ext cx="2859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Characteristics of the environments that organisms come from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148539" y="2093503"/>
            <a:ext cx="3417645" cy="844633"/>
          </a:xfrm>
          <a:prstGeom prst="straightConnector1">
            <a:avLst/>
          </a:prstGeom>
          <a:ln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706" y="2567868"/>
            <a:ext cx="22357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Usual way to construct MIxS=organism/community plus the environment its taken from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849703" y="3698211"/>
            <a:ext cx="1035791" cy="880719"/>
          </a:xfrm>
          <a:prstGeom prst="straightConnector1">
            <a:avLst/>
          </a:prstGeom>
          <a:ln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75428" y="3074524"/>
            <a:ext cx="256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Doesn’t fit Plant, as plant is neither host, nor environment </a:t>
            </a:r>
            <a:endParaRPr lang="en-US" sz="1400" dirty="0">
              <a:latin typeface="Helvetica"/>
              <a:cs typeface="Helvetica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447530"/>
              </p:ext>
            </p:extLst>
          </p:nvPr>
        </p:nvGraphicFramePr>
        <p:xfrm>
          <a:off x="740691" y="4303936"/>
          <a:ext cx="3336009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8503"/>
                <a:gridCol w="1517506"/>
              </a:tblGrid>
              <a:tr h="2685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Item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Plant Checklist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268561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Helvetica"/>
                          <a:cs typeface="Helvetica"/>
                        </a:rPr>
                        <a:t>Collection_date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M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685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Number of replicons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C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685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Chemical</a:t>
                      </a:r>
                      <a:r>
                        <a:rPr lang="en-US" sz="1400" baseline="0" dirty="0" smtClean="0">
                          <a:latin typeface="Helvetica"/>
                          <a:cs typeface="Helvetica"/>
                        </a:rPr>
                        <a:t> mutagen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C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rgbClr val="B7DEE8"/>
                    </a:solidFill>
                  </a:tcPr>
                </a:tc>
              </a:tr>
              <a:tr h="2685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Fertilizer</a:t>
                      </a:r>
                      <a:r>
                        <a:rPr lang="en-US" sz="1400" baseline="0" dirty="0" smtClean="0">
                          <a:latin typeface="Helvetica"/>
                          <a:cs typeface="Helvetica"/>
                        </a:rPr>
                        <a:t> regimen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C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rgbClr val="B7DEE8"/>
                    </a:solidFill>
                  </a:tcPr>
                </a:tc>
              </a:tr>
              <a:tr h="2685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Soil type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M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685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Soil pH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M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685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Leaf</a:t>
                      </a:r>
                      <a:r>
                        <a:rPr lang="en-US" sz="1400" baseline="0" dirty="0" smtClean="0">
                          <a:latin typeface="Helvetica"/>
                          <a:cs typeface="Helvetica"/>
                        </a:rPr>
                        <a:t> count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M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212706" y="4578930"/>
            <a:ext cx="3175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Recycle terms from plant-associated package, and use them as main plant-checklist items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4118244" y="4593844"/>
            <a:ext cx="94462" cy="691778"/>
          </a:xfrm>
          <a:prstGeom prst="rightBrace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212706" y="5742898"/>
            <a:ext cx="3175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Additional fields from plant-associated package, and </a:t>
            </a:r>
            <a:r>
              <a:rPr lang="en-US" sz="1400" b="1" dirty="0" smtClean="0">
                <a:latin typeface="Helvetica"/>
                <a:cs typeface="Helvetica"/>
              </a:rPr>
              <a:t>completely new fields</a:t>
            </a:r>
          </a:p>
          <a:p>
            <a:r>
              <a:rPr lang="en-US" sz="1400" dirty="0" smtClean="0">
                <a:latin typeface="Helvetica"/>
                <a:cs typeface="Helvetica"/>
              </a:rPr>
              <a:t>Requirements changed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4128403" y="5330295"/>
            <a:ext cx="71603" cy="1367386"/>
          </a:xfrm>
          <a:prstGeom prst="rightBrace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57200" y="314144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spc="-100" baseline="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What is a profile?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88070" y="4042326"/>
            <a:ext cx="1590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Make a profile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Text Placeholder 5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8229600" cy="4876800"/>
          </a:xfrm>
        </p:spPr>
        <p:txBody>
          <a:bodyPr vert="horz">
            <a:no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Each </a:t>
            </a:r>
            <a:r>
              <a:rPr lang="en-US" sz="2000" dirty="0"/>
              <a:t>profile can either describe a completely new checklist or a completely new </a:t>
            </a:r>
            <a:r>
              <a:rPr lang="en-US" sz="2000" dirty="0" smtClean="0"/>
              <a:t>env</a:t>
            </a:r>
            <a:r>
              <a:rPr lang="en-US" sz="2000" dirty="0" smtClean="0"/>
              <a:t>ironmental </a:t>
            </a:r>
            <a:r>
              <a:rPr lang="en-US" sz="2000" dirty="0" smtClean="0"/>
              <a:t>package</a:t>
            </a:r>
            <a:endParaRPr lang="en-US" sz="20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A </a:t>
            </a:r>
            <a:r>
              <a:rPr lang="en-US" sz="2000" dirty="0"/>
              <a:t>profile can be based on an existing checklist with any number of additional </a:t>
            </a:r>
            <a:r>
              <a:rPr lang="en-US" sz="2000" dirty="0" smtClean="0"/>
              <a:t>packages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Allow </a:t>
            </a:r>
            <a:r>
              <a:rPr lang="en-US" sz="2000" dirty="0"/>
              <a:t>extension i.e. allow to add completely new items (not yet existing in MIxS)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Make </a:t>
            </a:r>
            <a:r>
              <a:rPr lang="en-US" sz="2000" dirty="0"/>
              <a:t>use of existing items </a:t>
            </a:r>
            <a:r>
              <a:rPr lang="en-US" sz="2000" dirty="0" smtClean="0"/>
              <a:t>stricter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make </a:t>
            </a:r>
            <a:r>
              <a:rPr lang="en-US" dirty="0"/>
              <a:t>an item which is originally optional mandatory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</a:t>
            </a:r>
            <a:r>
              <a:rPr lang="en-US" dirty="0" smtClean="0"/>
              <a:t>arrow </a:t>
            </a:r>
            <a:r>
              <a:rPr lang="en-US" dirty="0"/>
              <a:t>the defined domain/ value range of an item definition </a:t>
            </a:r>
          </a:p>
          <a:p>
            <a:pPr lvl="2">
              <a:lnSpc>
                <a:spcPct val="120000"/>
              </a:lnSpc>
              <a:buFont typeface="Courier New"/>
              <a:buChar char="o"/>
            </a:pPr>
            <a:r>
              <a:rPr lang="en-US" dirty="0" smtClean="0"/>
              <a:t>e.g</a:t>
            </a:r>
            <a:r>
              <a:rPr lang="en-US" dirty="0"/>
              <a:t>. if the definition of an existing item contains an enumeration with 5 terms than a profile </a:t>
            </a:r>
            <a:r>
              <a:rPr lang="en-US" dirty="0" smtClean="0"/>
              <a:t>can </a:t>
            </a:r>
            <a:r>
              <a:rPr lang="en-US" dirty="0"/>
              <a:t>delete several of them to only allow a subset of the original term list</a:t>
            </a:r>
          </a:p>
          <a:p>
            <a:pPr lvl="2">
              <a:lnSpc>
                <a:spcPct val="120000"/>
              </a:lnSpc>
              <a:buFont typeface="Courier New"/>
              <a:buChar char="o"/>
            </a:pPr>
            <a:r>
              <a:rPr lang="en-US" dirty="0" smtClean="0"/>
              <a:t>e.g</a:t>
            </a:r>
            <a:r>
              <a:rPr lang="en-US" dirty="0"/>
              <a:t>. temperature is defined and a profile can only allow for temperature in the range of 50-100 </a:t>
            </a:r>
            <a:r>
              <a:rPr lang="en-US" dirty="0" smtClean="0"/>
              <a:t>degree </a:t>
            </a:r>
            <a:r>
              <a:rPr lang="en-US" dirty="0"/>
              <a:t>Celsius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14144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spc="-100" baseline="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What is a profile?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8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95585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47700" y="4115492"/>
            <a:ext cx="7848600" cy="192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spc="-100" baseline="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5200" dirty="0" smtClean="0"/>
              <a:t>THANK YOU!</a:t>
            </a:r>
            <a:endParaRPr lang="en-US" sz="5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1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7"/>
    </mc:Choice>
    <mc:Fallback xmlns="">
      <p:transition xmlns:p14="http://schemas.microsoft.com/office/powerpoint/2010/main" spd="slow" advTm="2546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4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080"/>
            <a:ext cx="8229600" cy="990600"/>
          </a:xfrm>
        </p:spPr>
        <p:txBody>
          <a:bodyPr/>
          <a:lstStyle/>
          <a:p>
            <a:r>
              <a:rPr lang="en-US" dirty="0" smtClean="0"/>
              <a:t>MIxS Release Workflow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472" y="3228710"/>
            <a:ext cx="1075763" cy="5528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.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xlsx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4472" y="3781534"/>
            <a:ext cx="2659528" cy="0"/>
          </a:xfrm>
          <a:prstGeom prst="straightConnector1">
            <a:avLst/>
          </a:prstGeom>
          <a:ln w="5715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71087" y="1790314"/>
            <a:ext cx="1075763" cy="398243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Gatekeeper </a:t>
            </a:r>
            <a:r>
              <a:rPr lang="en-US" sz="2800" b="1" dirty="0" err="1" smtClean="0">
                <a:solidFill>
                  <a:schemeClr val="bg1"/>
                </a:solidFill>
                <a:latin typeface="Helvetica"/>
                <a:cs typeface="Helvetica"/>
              </a:rPr>
              <a:t>TravisCI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93504" y="3781534"/>
            <a:ext cx="1300567" cy="100499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master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93504" y="2776535"/>
            <a:ext cx="1300567" cy="100499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devel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18" name="Curved Connector 17"/>
          <p:cNvCxnSpPr/>
          <p:nvPr/>
        </p:nvCxnSpPr>
        <p:spPr>
          <a:xfrm>
            <a:off x="966894" y="2324224"/>
            <a:ext cx="1827106" cy="1110186"/>
          </a:xfrm>
          <a:prstGeom prst="curvedConnector3">
            <a:avLst>
              <a:gd name="adj1" fmla="val 240"/>
            </a:avLst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966894" y="4174345"/>
            <a:ext cx="1827106" cy="1110186"/>
          </a:xfrm>
          <a:prstGeom prst="curvedConnector3">
            <a:avLst>
              <a:gd name="adj1" fmla="val 240"/>
            </a:avLst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51446" y="2322924"/>
            <a:ext cx="1075763" cy="5528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.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json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51446" y="4731707"/>
            <a:ext cx="1075763" cy="5528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.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json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242788" y="3471854"/>
            <a:ext cx="894738" cy="61936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574314" y="3471854"/>
            <a:ext cx="742338" cy="61936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224654" y="3428862"/>
            <a:ext cx="2005936" cy="66235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Helvetica"/>
                <a:cs typeface="Helvetica"/>
              </a:rPr>
              <a:t>RELEASE!</a:t>
            </a:r>
            <a:endParaRPr lang="en-US" sz="2800" b="1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899187" y="3471854"/>
            <a:ext cx="0" cy="702491"/>
          </a:xfrm>
          <a:prstGeom prst="straightConnector1">
            <a:avLst/>
          </a:prstGeom>
          <a:ln w="5715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05" y="229668"/>
            <a:ext cx="8229600" cy="990600"/>
          </a:xfrm>
        </p:spPr>
        <p:txBody>
          <a:bodyPr/>
          <a:lstStyle/>
          <a:p>
            <a:r>
              <a:rPr lang="en-US" dirty="0" smtClean="0"/>
              <a:t>First Steps of GSC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736" y="5212140"/>
            <a:ext cx="78745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rgbClr val="404040"/>
                </a:solidFill>
                <a:latin typeface="Helvetica"/>
                <a:cs typeface="Helvetica"/>
              </a:rPr>
              <a:t>“It </a:t>
            </a:r>
            <a:r>
              <a:rPr lang="en-US" sz="2400" dirty="0">
                <a:solidFill>
                  <a:srgbClr val="404040"/>
                </a:solidFill>
                <a:latin typeface="Helvetica"/>
                <a:cs typeface="Helvetica"/>
              </a:rPr>
              <a:t>is now clear that the full potential of sequence analysis can only be achieved if the geographic and environmental context of the sequence data is considered, herewith referred to as </a:t>
            </a:r>
            <a:r>
              <a:rPr lang="en-US" sz="2400" b="1" dirty="0">
                <a:solidFill>
                  <a:srgbClr val="404040"/>
                </a:solidFill>
                <a:latin typeface="Helvetica"/>
                <a:cs typeface="Helvetica"/>
              </a:rPr>
              <a:t>contextual </a:t>
            </a:r>
            <a:r>
              <a:rPr lang="en-US" sz="2400" b="1" dirty="0" smtClean="0">
                <a:solidFill>
                  <a:srgbClr val="404040"/>
                </a:solidFill>
                <a:latin typeface="Helvetica"/>
                <a:cs typeface="Helvetica"/>
              </a:rPr>
              <a:t>data”</a:t>
            </a:r>
            <a:endParaRPr lang="en-US" sz="2400" dirty="0">
              <a:solidFill>
                <a:srgbClr val="404040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Picture 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 t="28222" r="20367" b="19926"/>
          <a:stretch/>
        </p:blipFill>
        <p:spPr>
          <a:xfrm>
            <a:off x="972001" y="1340153"/>
            <a:ext cx="7199998" cy="38414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3"/>
    </mc:Choice>
    <mc:Fallback xmlns="">
      <p:transition xmlns:p14="http://schemas.microsoft.com/office/powerpoint/2010/main" spd="slow" advTm="3664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70"/>
            <a:ext cx="8229600" cy="990600"/>
          </a:xfrm>
        </p:spPr>
        <p:txBody>
          <a:bodyPr/>
          <a:lstStyle/>
          <a:p>
            <a:r>
              <a:rPr lang="en-US" dirty="0"/>
              <a:t>GSC (MIxS) and Other Communities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9781" y="3642572"/>
            <a:ext cx="11424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MIxS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57310" y="2626647"/>
            <a:ext cx="2624931" cy="2624931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5400" b="1" dirty="0" smtClean="0">
                <a:latin typeface="Helvetica"/>
                <a:cs typeface="Helvetica"/>
              </a:rPr>
              <a:t>MIxS</a:t>
            </a:r>
            <a:endParaRPr lang="en-US" sz="5400" b="1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907497" y="3401642"/>
            <a:ext cx="1799999" cy="1799999"/>
            <a:chOff x="3719411" y="-45695"/>
            <a:chExt cx="1713791" cy="1574958"/>
          </a:xfrm>
        </p:grpSpPr>
        <p:sp>
          <p:nvSpPr>
            <p:cNvPr id="16" name="Oval 15"/>
            <p:cNvSpPr/>
            <p:nvPr/>
          </p:nvSpPr>
          <p:spPr>
            <a:xfrm>
              <a:off x="3719411" y="-45695"/>
              <a:ext cx="1713791" cy="1574958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5"/>
            <p:cNvSpPr/>
            <p:nvPr/>
          </p:nvSpPr>
          <p:spPr>
            <a:xfrm>
              <a:off x="3970390" y="184952"/>
              <a:ext cx="1211833" cy="11136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795" tIns="10795" rIns="10795" bIns="1079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>
                  <a:latin typeface="Helvetica"/>
                  <a:cs typeface="Helvetica"/>
                </a:rPr>
                <a:t>Biodiversity</a:t>
              </a:r>
              <a:endParaRPr lang="en-US" sz="1700" b="1" kern="1200" dirty="0">
                <a:latin typeface="Helvetica"/>
                <a:cs typeface="Helvetica"/>
              </a:endParaRPr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16519" y="5202000"/>
            <a:ext cx="1656000" cy="1656000"/>
            <a:chOff x="4326393" y="1895760"/>
            <a:chExt cx="1574958" cy="1574958"/>
          </a:xfrm>
        </p:grpSpPr>
        <p:sp>
          <p:nvSpPr>
            <p:cNvPr id="14" name="Oval 13"/>
            <p:cNvSpPr/>
            <p:nvPr/>
          </p:nvSpPr>
          <p:spPr>
            <a:xfrm>
              <a:off x="4326393" y="1895760"/>
              <a:ext cx="1574958" cy="1574958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7"/>
            <p:cNvSpPr/>
            <p:nvPr/>
          </p:nvSpPr>
          <p:spPr>
            <a:xfrm>
              <a:off x="4557040" y="2126407"/>
              <a:ext cx="1113664" cy="11136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795" tIns="10795" rIns="10795" bIns="1079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>
                  <a:latin typeface="Helvetica"/>
                  <a:cs typeface="Helvetica"/>
                </a:rPr>
                <a:t>Biomedical</a:t>
              </a:r>
              <a:endParaRPr lang="en-US" sz="1700" b="1" kern="1200" dirty="0">
                <a:latin typeface="Helvetica"/>
                <a:cs typeface="Helvetica"/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21827" y="1080087"/>
            <a:ext cx="2051998" cy="2051998"/>
            <a:chOff x="4458408" y="3697006"/>
            <a:chExt cx="1775640" cy="1764001"/>
          </a:xfrm>
        </p:grpSpPr>
        <p:sp>
          <p:nvSpPr>
            <p:cNvPr id="12" name="Oval 11"/>
            <p:cNvSpPr/>
            <p:nvPr/>
          </p:nvSpPr>
          <p:spPr>
            <a:xfrm>
              <a:off x="4458408" y="3697006"/>
              <a:ext cx="1775640" cy="1764001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9"/>
            <p:cNvSpPr/>
            <p:nvPr/>
          </p:nvSpPr>
          <p:spPr>
            <a:xfrm>
              <a:off x="4718444" y="3955338"/>
              <a:ext cx="1255568" cy="12473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>
                  <a:latin typeface="Helvetica"/>
                  <a:cs typeface="Helvetica"/>
                </a:rPr>
                <a:t>Environmental sciences</a:t>
              </a:r>
              <a:endParaRPr lang="en-US" sz="1600" b="1" kern="1200" dirty="0">
                <a:latin typeface="Helvetica"/>
                <a:cs typeface="Helvetic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09570" y="3057113"/>
            <a:ext cx="4337145" cy="2150241"/>
            <a:chOff x="5417158" y="-45695"/>
            <a:chExt cx="3197980" cy="2150241"/>
          </a:xfrm>
        </p:grpSpPr>
        <p:sp>
          <p:nvSpPr>
            <p:cNvPr id="19" name="Rectangle 18"/>
            <p:cNvSpPr/>
            <p:nvPr/>
          </p:nvSpPr>
          <p:spPr>
            <a:xfrm>
              <a:off x="5417158" y="-45695"/>
              <a:ext cx="2570687" cy="157495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6044451" y="529588"/>
              <a:ext cx="2570687" cy="1574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Biological Collections Ontology</a:t>
              </a:r>
              <a:endPara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endParaRPr>
            </a:p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Darwin Core Archive</a:t>
              </a:r>
              <a:endPara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endParaRPr>
            </a:p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Access to Biological Collection Data</a:t>
              </a:r>
              <a:endPara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07462" y="1217106"/>
            <a:ext cx="5281983" cy="2722007"/>
            <a:chOff x="6140692" y="2739000"/>
            <a:chExt cx="3201829" cy="2722007"/>
          </a:xfrm>
        </p:grpSpPr>
        <p:sp>
          <p:nvSpPr>
            <p:cNvPr id="22" name="Rectangle 21"/>
            <p:cNvSpPr/>
            <p:nvPr/>
          </p:nvSpPr>
          <p:spPr>
            <a:xfrm>
              <a:off x="6140692" y="3697006"/>
              <a:ext cx="2663460" cy="17640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679061" y="2739000"/>
              <a:ext cx="2663460" cy="17640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err="1" smtClean="0">
                  <a:solidFill>
                    <a:srgbClr val="404040"/>
                  </a:solidFill>
                  <a:latin typeface="Helvetica"/>
                  <a:cs typeface="Helvetica"/>
                </a:rPr>
                <a:t>EnvO</a:t>
              </a:r>
              <a:endParaRPr lang="en-US" sz="1600" kern="1200" dirty="0">
                <a:solidFill>
                  <a:srgbClr val="404040"/>
                </a:solidFill>
                <a:latin typeface="Helvetica"/>
                <a:cs typeface="Helvetica"/>
              </a:endParaRPr>
            </a:p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smtClean="0">
                  <a:solidFill>
                    <a:srgbClr val="404040"/>
                  </a:solidFill>
                  <a:latin typeface="Helvetica"/>
                  <a:cs typeface="Helvetica"/>
                </a:rPr>
                <a:t>Oceanographic data (M2B3 standard)</a:t>
              </a:r>
              <a:endParaRPr lang="en-US" sz="1600" kern="1200" dirty="0">
                <a:solidFill>
                  <a:srgbClr val="404040"/>
                </a:solidFill>
                <a:latin typeface="Helvetica"/>
                <a:cs typeface="Helvetica"/>
              </a:endParaRPr>
            </a:p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smtClean="0">
                  <a:solidFill>
                    <a:srgbClr val="404040"/>
                  </a:solidFill>
                  <a:latin typeface="Helvetica"/>
                  <a:cs typeface="Helvetica"/>
                </a:rPr>
                <a:t>NEON</a:t>
              </a:r>
              <a:endParaRPr lang="en-US" sz="1600" kern="1200" dirty="0">
                <a:solidFill>
                  <a:srgbClr val="404040"/>
                </a:solidFill>
                <a:latin typeface="Helvetica"/>
                <a:cs typeface="Helvetica"/>
              </a:endParaRPr>
            </a:p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smtClean="0">
                  <a:solidFill>
                    <a:srgbClr val="404040"/>
                  </a:solidFill>
                  <a:latin typeface="Helvetica"/>
                  <a:cs typeface="Helvetica"/>
                </a:rPr>
                <a:t>Big Critical Zone Platform</a:t>
              </a:r>
              <a:endParaRPr lang="en-US" sz="1600" kern="1200" dirty="0">
                <a:solidFill>
                  <a:srgbClr val="40404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907497" y="5391087"/>
            <a:ext cx="3354721" cy="1386658"/>
            <a:chOff x="6058848" y="1895760"/>
            <a:chExt cx="2362438" cy="1574958"/>
          </a:xfrm>
        </p:grpSpPr>
        <p:sp>
          <p:nvSpPr>
            <p:cNvPr id="25" name="Rectangle 24"/>
            <p:cNvSpPr/>
            <p:nvPr/>
          </p:nvSpPr>
          <p:spPr>
            <a:xfrm>
              <a:off x="6058848" y="1895760"/>
              <a:ext cx="2362438" cy="157495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6058848" y="1895760"/>
              <a:ext cx="2362438" cy="1574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Bioportal</a:t>
              </a:r>
              <a:endPara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endParaRPr>
            </a:p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PATO</a:t>
              </a:r>
              <a:endPara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endParaRPr>
            </a:p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Disease Ontology</a:t>
              </a:r>
              <a:endPara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endParaRPr>
            </a:p>
            <a:p>
              <a:pPr marL="0" lvl="1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Human and host related packages</a:t>
              </a:r>
              <a:endPara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29" name="Straight Arrow Connector 28"/>
          <p:cNvCxnSpPr>
            <a:stCxn id="8" idx="7"/>
          </p:cNvCxnSpPr>
          <p:nvPr/>
        </p:nvCxnSpPr>
        <p:spPr>
          <a:xfrm flipV="1">
            <a:off x="2297829" y="2175112"/>
            <a:ext cx="1332174" cy="835947"/>
          </a:xfrm>
          <a:prstGeom prst="straightConnector1">
            <a:avLst/>
          </a:prstGeom>
          <a:ln w="38100" cmpd="sng">
            <a:solidFill>
              <a:schemeClr val="accent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6" idx="2"/>
          </p:cNvCxnSpPr>
          <p:nvPr/>
        </p:nvCxnSpPr>
        <p:spPr>
          <a:xfrm>
            <a:off x="2682241" y="3820436"/>
            <a:ext cx="1225256" cy="481206"/>
          </a:xfrm>
          <a:prstGeom prst="straightConnector1">
            <a:avLst/>
          </a:prstGeom>
          <a:ln w="38100" cmpd="sng">
            <a:solidFill>
              <a:schemeClr val="accent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4" idx="1"/>
          </p:cNvCxnSpPr>
          <p:nvPr/>
        </p:nvCxnSpPr>
        <p:spPr>
          <a:xfrm>
            <a:off x="2152122" y="5010975"/>
            <a:ext cx="306913" cy="433541"/>
          </a:xfrm>
          <a:prstGeom prst="straightConnector1">
            <a:avLst/>
          </a:prstGeom>
          <a:ln w="38100" cmpd="sng">
            <a:solidFill>
              <a:schemeClr val="accent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3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96" y="1284263"/>
            <a:ext cx="7840497" cy="554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35600" y="1354672"/>
            <a:ext cx="3048126" cy="3725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63598" y="5080000"/>
            <a:ext cx="7620127" cy="177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38460" y="6351713"/>
            <a:ext cx="2657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Yilmaz et al</a:t>
            </a: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. Nat Biotech 2011</a:t>
            </a:r>
          </a:p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Yilmaz et al. ISME J 2011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600" y="1284263"/>
            <a:ext cx="2099731" cy="3795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/>
          <p:cNvSpPr/>
          <p:nvPr/>
        </p:nvSpPr>
        <p:spPr>
          <a:xfrm rot="5400000">
            <a:off x="5276664" y="-1479863"/>
            <a:ext cx="270933" cy="5939998"/>
          </a:xfrm>
          <a:prstGeom prst="leftBracket">
            <a:avLst/>
          </a:prstGeom>
          <a:ln w="57150" cmpd="sng">
            <a:solidFill>
              <a:srgbClr val="F4E3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960624" y="873397"/>
            <a:ext cx="903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"/>
                <a:cs typeface="Helvetica"/>
              </a:rPr>
              <a:t>MIxS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798" y="2644170"/>
            <a:ext cx="7213600" cy="1261884"/>
          </a:xfrm>
          <a:prstGeom prst="rect">
            <a:avLst/>
          </a:prstGeom>
          <a:solidFill>
            <a:schemeClr val="bg1"/>
          </a:solidFill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404040"/>
                </a:solidFill>
                <a:latin typeface="Helvetica"/>
                <a:cs typeface="Helvetica"/>
              </a:rPr>
              <a:t>MIxS </a:t>
            </a:r>
            <a:endParaRPr lang="en-US" sz="2800" b="1" dirty="0">
              <a:solidFill>
                <a:srgbClr val="404040"/>
              </a:solidFill>
              <a:latin typeface="Helvetica"/>
              <a:cs typeface="Helvetica"/>
            </a:endParaRPr>
          </a:p>
          <a:p>
            <a:pPr algn="just"/>
            <a:r>
              <a:rPr lang="en-US" sz="2400" dirty="0" smtClean="0">
                <a:solidFill>
                  <a:srgbClr val="404040"/>
                </a:solidFill>
                <a:latin typeface="Helvetica"/>
                <a:cs typeface="Helvetica"/>
              </a:rPr>
              <a:t>Capture geographic </a:t>
            </a:r>
            <a:r>
              <a:rPr lang="en-US" sz="2400" dirty="0">
                <a:solidFill>
                  <a:srgbClr val="404040"/>
                </a:solidFill>
                <a:latin typeface="Helvetica"/>
                <a:cs typeface="Helvetica"/>
              </a:rPr>
              <a:t>and environmental context of </a:t>
            </a:r>
            <a:r>
              <a:rPr lang="en-US" sz="2400" dirty="0" smtClean="0">
                <a:solidFill>
                  <a:srgbClr val="404040"/>
                </a:solidFill>
                <a:latin typeface="Helvetica"/>
                <a:cs typeface="Helvetica"/>
              </a:rPr>
              <a:t>sequence </a:t>
            </a:r>
            <a:r>
              <a:rPr lang="en-US" sz="2400" dirty="0">
                <a:solidFill>
                  <a:srgbClr val="404040"/>
                </a:solidFill>
                <a:latin typeface="Helvetica"/>
                <a:cs typeface="Helvetica"/>
              </a:rPr>
              <a:t>data as well as processing </a:t>
            </a:r>
            <a:r>
              <a:rPr lang="en-US" sz="2400" dirty="0" smtClean="0">
                <a:solidFill>
                  <a:srgbClr val="404040"/>
                </a:solidFill>
                <a:latin typeface="Helvetica"/>
                <a:cs typeface="Helvetica"/>
              </a:rPr>
              <a:t>parameters</a:t>
            </a:r>
            <a:endParaRPr lang="en-US" sz="2400" dirty="0">
              <a:solidFill>
                <a:srgbClr val="404040"/>
              </a:solidFill>
              <a:latin typeface="Helvetica"/>
              <a:cs typeface="Helvetica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0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09"/>
    </mc:Choice>
    <mc:Fallback xmlns="">
      <p:transition xmlns:p14="http://schemas.microsoft.com/office/powerpoint/2010/main" spd="slow" advTm="11380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6" grpId="0"/>
      <p:bldP spid="11" grpId="0" animBg="1"/>
      <p:bldP spid="11" grpId="1" animBg="1"/>
      <p:bldP spid="13" grpId="0" animBg="1"/>
      <p:bldP spid="13" grpId="1" animBg="1"/>
      <p:bldP spid="14" grpId="0"/>
      <p:bldP spid="14" grpId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056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Minimum </a:t>
            </a:r>
            <a:r>
              <a:rPr lang="en-US" b="1" dirty="0"/>
              <a:t>Information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5026"/>
            <a:ext cx="8229600" cy="52577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MIGS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/MIMS/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MIMARKS/MISAG/MIMAG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MIxS 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equires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the geographic and environmental context of the sequence data as well as processing parameters about the sequencing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procedure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MIxS are </a:t>
            </a:r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Checklist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Standards</a:t>
            </a:r>
          </a:p>
          <a:p>
            <a:pPr marL="0" lvl="1" indent="0" algn="just"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Informational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aid </a:t>
            </a:r>
          </a:p>
          <a:p>
            <a:pPr marL="0" lvl="1" indent="0" algn="just"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Reduce failure</a:t>
            </a:r>
          </a:p>
          <a:p>
            <a:pPr marL="0" lvl="1" indent="0" algn="just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elps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ensure consistency and completeness </a:t>
            </a:r>
          </a:p>
          <a:p>
            <a:pPr marL="0" lvl="1" indent="0" algn="ctr">
              <a:buNone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MIxS are flexible and extensible</a:t>
            </a:r>
          </a:p>
          <a:p>
            <a:pPr marL="0" lvl="1" indent="0" algn="just"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Modular structure allows plug-and-play</a:t>
            </a:r>
          </a:p>
          <a:p>
            <a:pPr marL="0" lvl="1" indent="0" algn="just"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Range of requirements (mandatory, conditional mandatory, optional)</a:t>
            </a:r>
          </a:p>
          <a:p>
            <a:pPr marL="0" lvl="1" indent="0" algn="just"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Public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ticketing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for transparent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</a:p>
          <a:p>
            <a:pPr marL="0" lvl="1" indent="0" algn="just"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GenomicsStandardsConsortium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15"/>
    </mc:Choice>
    <mc:Fallback xmlns="">
      <p:transition xmlns:p14="http://schemas.microsoft.com/office/powerpoint/2010/main" spd="slow" advTm="735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056"/>
            <a:ext cx="8229600" cy="990600"/>
          </a:xfrm>
        </p:spPr>
        <p:txBody>
          <a:bodyPr/>
          <a:lstStyle/>
          <a:p>
            <a:r>
              <a:rPr lang="en-US" dirty="0" smtClean="0"/>
              <a:t>The Effect of Standards</a:t>
            </a:r>
            <a:endParaRPr lang="en-US" dirty="0"/>
          </a:p>
        </p:txBody>
      </p:sp>
      <p:pic>
        <p:nvPicPr>
          <p:cNvPr id="5" name="Picture 4" descr="Screen Shot 2014-09-15 at 17.39.1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19" y="2889152"/>
            <a:ext cx="5040000" cy="3897692"/>
          </a:xfrm>
          <a:prstGeom prst="rect">
            <a:avLst/>
          </a:prstGeom>
        </p:spPr>
      </p:pic>
      <p:pic>
        <p:nvPicPr>
          <p:cNvPr id="6" name="Picture 5" descr="Screen Shot 2014-09-15 at 17.39.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300" y="2362929"/>
            <a:ext cx="5040000" cy="38071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366" y="1241258"/>
            <a:ext cx="7813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 can find genomes and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metagenomes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based on habitat, parameters, geographical location…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12"/>
    </mc:Choice>
    <mc:Fallback xmlns="">
      <p:transition xmlns:p14="http://schemas.microsoft.com/office/powerpoint/2010/main" spd="slow" advTm="455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4"/>
            <a:ext cx="8229600" cy="990600"/>
          </a:xfrm>
        </p:spPr>
        <p:txBody>
          <a:bodyPr/>
          <a:lstStyle/>
          <a:p>
            <a:r>
              <a:rPr lang="en-US" dirty="0" smtClean="0"/>
              <a:t>Example Checklist Construction</a:t>
            </a:r>
            <a:endParaRPr lang="en-US" dirty="0"/>
          </a:p>
        </p:txBody>
      </p:sp>
      <p:pic>
        <p:nvPicPr>
          <p:cNvPr id="8" name="Content Placeholder 5" descr="fig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" b="169"/>
          <a:stretch/>
        </p:blipFill>
        <p:spPr>
          <a:xfrm>
            <a:off x="2007496" y="1217630"/>
            <a:ext cx="5129009" cy="54719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6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7"/>
    </mc:Choice>
    <mc:Fallback xmlns="">
      <p:transition xmlns:p14="http://schemas.microsoft.com/office/powerpoint/2010/main" spd="slow" advTm="420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4"/>
            <a:ext cx="8229600" cy="990600"/>
          </a:xfrm>
        </p:spPr>
        <p:txBody>
          <a:bodyPr/>
          <a:lstStyle/>
          <a:p>
            <a:r>
              <a:rPr lang="en-US" dirty="0" smtClean="0"/>
              <a:t>Extending MIxS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9363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Modular structure</a:t>
            </a: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fig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85324"/>
            <a:ext cx="5573257" cy="394083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030457" y="2457820"/>
            <a:ext cx="961110" cy="43694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030457" y="5300167"/>
            <a:ext cx="961110" cy="43694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44798" y="2457160"/>
            <a:ext cx="183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New checklists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4798" y="5316021"/>
            <a:ext cx="177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New packages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88"/>
    </mc:Choice>
    <mc:Fallback xmlns="">
      <p:transition xmlns:p14="http://schemas.microsoft.com/office/powerpoint/2010/main" spd="slow" advTm="490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250"/>
            <a:ext cx="8229600" cy="990600"/>
          </a:xfrm>
        </p:spPr>
        <p:txBody>
          <a:bodyPr/>
          <a:lstStyle/>
          <a:p>
            <a:r>
              <a:rPr lang="en-US" dirty="0" smtClean="0"/>
              <a:t>Success: MIxS-BE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271625"/>
            <a:ext cx="8305800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Development Steps: </a:t>
            </a:r>
          </a:p>
          <a:p>
            <a:r>
              <a:rPr lang="en-US" dirty="0" smtClean="0"/>
              <a:t>-- identify reported metadata from literature, SRA</a:t>
            </a:r>
          </a:p>
          <a:p>
            <a:r>
              <a:rPr lang="en-US" dirty="0" smtClean="0"/>
              <a:t>-- solicit Sloan BE community input</a:t>
            </a:r>
          </a:p>
          <a:p>
            <a:r>
              <a:rPr lang="en-US" dirty="0" smtClean="0"/>
              <a:t>-- formulate initial Built Environment package </a:t>
            </a:r>
          </a:p>
          <a:p>
            <a:r>
              <a:rPr lang="en-US" dirty="0" smtClean="0"/>
              <a:t>-- present initial metadata terms, definitions at GSC meeting</a:t>
            </a:r>
          </a:p>
          <a:p>
            <a:r>
              <a:rPr lang="en-US" dirty="0" smtClean="0"/>
              <a:t>-- coordinate with </a:t>
            </a:r>
            <a:r>
              <a:rPr lang="en-US" dirty="0" err="1" smtClean="0"/>
              <a:t>MIxS</a:t>
            </a:r>
            <a:r>
              <a:rPr lang="en-US" dirty="0" smtClean="0"/>
              <a:t> working group</a:t>
            </a:r>
          </a:p>
          <a:p>
            <a:r>
              <a:rPr lang="en-US" dirty="0" smtClean="0"/>
              <a:t>-- finalize BE </a:t>
            </a:r>
            <a:r>
              <a:rPr lang="en-US" dirty="0" err="1" smtClean="0"/>
              <a:t>env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-- procure approve from GSC MIxS group </a:t>
            </a:r>
            <a:r>
              <a:rPr lang="en-US" dirty="0" smtClean="0"/>
              <a:t>leader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358900" y="3803985"/>
            <a:ext cx="6400800" cy="1200329"/>
          </a:xfrm>
          <a:prstGeom prst="rect">
            <a:avLst/>
          </a:prstGeom>
          <a:solidFill>
            <a:schemeClr val="bg1"/>
          </a:solidFill>
          <a:ln w="76200"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Implementation Steps: </a:t>
            </a:r>
          </a:p>
          <a:p>
            <a:r>
              <a:rPr lang="en-US" dirty="0" smtClean="0"/>
              <a:t>-- distribute to BE community: </a:t>
            </a:r>
            <a:r>
              <a:rPr lang="en-US" dirty="0" err="1" smtClean="0"/>
              <a:t>microbe.net</a:t>
            </a:r>
            <a:endParaRPr lang="en-US" dirty="0" smtClean="0"/>
          </a:p>
          <a:p>
            <a:r>
              <a:rPr lang="en-US" dirty="0" smtClean="0"/>
              <a:t>-- incorporate BE package into </a:t>
            </a:r>
            <a:r>
              <a:rPr lang="en-US" dirty="0" err="1" smtClean="0"/>
              <a:t>MIxS</a:t>
            </a:r>
            <a:r>
              <a:rPr lang="en-US" dirty="0" smtClean="0"/>
              <a:t> packages</a:t>
            </a:r>
          </a:p>
          <a:p>
            <a:r>
              <a:rPr lang="en-US" dirty="0" smtClean="0"/>
              <a:t>-- utilize BE package to annotate </a:t>
            </a:r>
            <a:r>
              <a:rPr lang="en-US" dirty="0" err="1" smtClean="0"/>
              <a:t>MoBeDAC</a:t>
            </a:r>
            <a:r>
              <a:rPr lang="en-US" dirty="0" smtClean="0"/>
              <a:t> datasets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5616384"/>
            <a:ext cx="1219200" cy="830997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BE Core</a:t>
            </a:r>
            <a:endParaRPr lang="en-US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988088"/>
              </p:ext>
            </p:extLst>
          </p:nvPr>
        </p:nvGraphicFramePr>
        <p:xfrm>
          <a:off x="1880904" y="5183832"/>
          <a:ext cx="3733800" cy="304800"/>
        </p:xfrm>
        <a:graphic>
          <a:graphicData uri="http://schemas.openxmlformats.org/drawingml/2006/table">
            <a:tbl>
              <a:tblPr/>
              <a:tblGrid>
                <a:gridCol w="3733800"/>
              </a:tblGrid>
              <a:tr h="278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latin typeface="Arial"/>
                        </a:rPr>
                        <a:t>environmental</a:t>
                      </a:r>
                      <a:r>
                        <a:rPr lang="en-US" sz="2000" b="1" i="0" u="none" strike="noStrike" baseline="0" dirty="0" smtClean="0">
                          <a:latin typeface="Arial"/>
                        </a:rPr>
                        <a:t> package</a:t>
                      </a:r>
                      <a:r>
                        <a:rPr lang="en-US" sz="2000" b="1" i="0" u="none" strike="noStrike" dirty="0" smtClean="0">
                          <a:latin typeface="Arial"/>
                        </a:rPr>
                        <a:t>-air</a:t>
                      </a:r>
                      <a:endParaRPr lang="en-US" sz="2000" b="1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138216"/>
              </p:ext>
            </p:extLst>
          </p:nvPr>
        </p:nvGraphicFramePr>
        <p:xfrm>
          <a:off x="1880903" y="5645497"/>
          <a:ext cx="3213093" cy="323850"/>
        </p:xfrm>
        <a:graphic>
          <a:graphicData uri="http://schemas.openxmlformats.org/drawingml/2006/table">
            <a:tbl>
              <a:tblPr/>
              <a:tblGrid>
                <a:gridCol w="3213093"/>
              </a:tblGrid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latin typeface="Arial"/>
                        </a:rPr>
                        <a:t>BE- building properties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194918"/>
              </p:ext>
            </p:extLst>
          </p:nvPr>
        </p:nvGraphicFramePr>
        <p:xfrm>
          <a:off x="2003802" y="6086475"/>
          <a:ext cx="2971800" cy="323850"/>
        </p:xfrm>
        <a:graphic>
          <a:graphicData uri="http://schemas.openxmlformats.org/drawingml/2006/table">
            <a:tbl>
              <a:tblPr/>
              <a:tblGrid>
                <a:gridCol w="2971800"/>
              </a:tblGrid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latin typeface="Arial"/>
                        </a:rPr>
                        <a:t>BE - sample properties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0" y="6540702"/>
            <a:ext cx="5086894" cy="399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In collaboration with </a:t>
            </a:r>
            <a:r>
              <a:rPr lang="en-US" sz="1400" dirty="0" smtClean="0"/>
              <a:t>Lynn </a:t>
            </a:r>
            <a:r>
              <a:rPr lang="en-US" sz="1400" dirty="0" err="1" smtClean="0"/>
              <a:t>Schriml</a:t>
            </a:r>
            <a:r>
              <a:rPr lang="en-US" sz="1400" dirty="0" smtClean="0"/>
              <a:t> and </a:t>
            </a:r>
            <a:r>
              <a:rPr lang="en-US" sz="1400" dirty="0" err="1" smtClean="0"/>
              <a:t>MoBeDac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88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056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Success: </a:t>
            </a:r>
            <a:r>
              <a:rPr lang="en-US" dirty="0" smtClean="0"/>
              <a:t>Hydrocarbon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15302"/>
            <a:ext cx="5086894" cy="399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In collaboration with Nicolas </a:t>
            </a:r>
            <a:r>
              <a:rPr lang="en-US" sz="1400" dirty="0" err="1" smtClean="0"/>
              <a:t>Tsesmetzis</a:t>
            </a:r>
            <a:r>
              <a:rPr lang="en-US" sz="1400" dirty="0"/>
              <a:t> </a:t>
            </a:r>
            <a:r>
              <a:rPr lang="en-US" sz="1400" dirty="0" smtClean="0"/>
              <a:t>from Shell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271625"/>
            <a:ext cx="8305800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Development Steps: </a:t>
            </a:r>
          </a:p>
          <a:p>
            <a:r>
              <a:rPr lang="en-US" dirty="0" smtClean="0"/>
              <a:t>-- identify reported metadata </a:t>
            </a:r>
          </a:p>
          <a:p>
            <a:r>
              <a:rPr lang="en-US" dirty="0" smtClean="0"/>
              <a:t>-- solicit community input</a:t>
            </a:r>
          </a:p>
          <a:p>
            <a:r>
              <a:rPr lang="en-US" dirty="0" smtClean="0"/>
              <a:t>-- formulate initial Hydrocarbon package </a:t>
            </a:r>
          </a:p>
          <a:p>
            <a:r>
              <a:rPr lang="en-US" dirty="0" smtClean="0"/>
              <a:t>-- present initial metadata terms, definitions at GSC meeting</a:t>
            </a:r>
          </a:p>
          <a:p>
            <a:r>
              <a:rPr lang="en-US" dirty="0" smtClean="0"/>
              <a:t>-- coordinate with </a:t>
            </a:r>
            <a:r>
              <a:rPr lang="en-US" dirty="0" err="1" smtClean="0"/>
              <a:t>MIxS</a:t>
            </a:r>
            <a:r>
              <a:rPr lang="en-US" dirty="0" smtClean="0"/>
              <a:t> working group</a:t>
            </a:r>
          </a:p>
          <a:p>
            <a:r>
              <a:rPr lang="en-US" dirty="0" smtClean="0"/>
              <a:t>-- finalize HC </a:t>
            </a:r>
            <a:r>
              <a:rPr lang="en-US" dirty="0" err="1" smtClean="0"/>
              <a:t>env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-- procure approve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519633"/>
            <a:ext cx="1219200" cy="830997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HC</a:t>
            </a:r>
          </a:p>
          <a:p>
            <a:pPr algn="ctr"/>
            <a:r>
              <a:rPr lang="en-US" sz="2400" b="1" dirty="0" smtClean="0"/>
              <a:t>Core</a:t>
            </a:r>
            <a:endParaRPr lang="en-US" sz="24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025645"/>
              </p:ext>
            </p:extLst>
          </p:nvPr>
        </p:nvGraphicFramePr>
        <p:xfrm>
          <a:off x="1880903" y="4087081"/>
          <a:ext cx="6484847" cy="304800"/>
        </p:xfrm>
        <a:graphic>
          <a:graphicData uri="http://schemas.openxmlformats.org/drawingml/2006/table">
            <a:tbl>
              <a:tblPr/>
              <a:tblGrid>
                <a:gridCol w="6484847"/>
              </a:tblGrid>
              <a:tr h="278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latin typeface="Arial"/>
                        </a:rPr>
                        <a:t>environmental</a:t>
                      </a:r>
                      <a:r>
                        <a:rPr lang="en-US" sz="2000" b="1" i="0" u="none" strike="noStrike" baseline="0" dirty="0" smtClean="0">
                          <a:latin typeface="Arial"/>
                        </a:rPr>
                        <a:t> package</a:t>
                      </a:r>
                      <a:r>
                        <a:rPr lang="en-US" sz="2000" b="1" i="0" u="none" strike="noStrike" dirty="0" smtClean="0">
                          <a:latin typeface="Arial"/>
                        </a:rPr>
                        <a:t>-sediment/water</a:t>
                      </a:r>
                      <a:endParaRPr lang="en-US" sz="2000" b="1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64233"/>
              </p:ext>
            </p:extLst>
          </p:nvPr>
        </p:nvGraphicFramePr>
        <p:xfrm>
          <a:off x="1880903" y="4548746"/>
          <a:ext cx="3213093" cy="323850"/>
        </p:xfrm>
        <a:graphic>
          <a:graphicData uri="http://schemas.openxmlformats.org/drawingml/2006/table">
            <a:tbl>
              <a:tblPr/>
              <a:tblGrid>
                <a:gridCol w="3213093"/>
              </a:tblGrid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latin typeface="Arial"/>
                        </a:rPr>
                        <a:t>HC – general</a:t>
                      </a:r>
                      <a:r>
                        <a:rPr lang="en-US" sz="2000" b="1" i="0" u="none" strike="noStrike" baseline="0" dirty="0" smtClean="0">
                          <a:latin typeface="Arial"/>
                        </a:rPr>
                        <a:t> properties</a:t>
                      </a:r>
                      <a:endParaRPr lang="en-US" sz="2000" b="1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850806"/>
              </p:ext>
            </p:extLst>
          </p:nvPr>
        </p:nvGraphicFramePr>
        <p:xfrm>
          <a:off x="2003802" y="4989724"/>
          <a:ext cx="3669999" cy="323850"/>
        </p:xfrm>
        <a:graphic>
          <a:graphicData uri="http://schemas.openxmlformats.org/drawingml/2006/table">
            <a:tbl>
              <a:tblPr/>
              <a:tblGrid>
                <a:gridCol w="3669999"/>
              </a:tblGrid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latin typeface="Arial"/>
                        </a:rPr>
                        <a:t>HC </a:t>
                      </a:r>
                      <a:r>
                        <a:rPr lang="en-US" sz="2000" b="1" i="0" u="none" strike="noStrike" dirty="0" smtClean="0">
                          <a:latin typeface="+mn-lt"/>
                        </a:rPr>
                        <a:t>- production properties</a:t>
                      </a:r>
                      <a:endParaRPr lang="en-US" sz="2000" b="1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66854"/>
              </p:ext>
            </p:extLst>
          </p:nvPr>
        </p:nvGraphicFramePr>
        <p:xfrm>
          <a:off x="1880903" y="5465974"/>
          <a:ext cx="3669999" cy="323850"/>
        </p:xfrm>
        <a:graphic>
          <a:graphicData uri="http://schemas.openxmlformats.org/drawingml/2006/table">
            <a:tbl>
              <a:tblPr/>
              <a:tblGrid>
                <a:gridCol w="3669999"/>
              </a:tblGrid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latin typeface="Arial"/>
                        </a:rPr>
                        <a:t>HC </a:t>
                      </a:r>
                      <a:r>
                        <a:rPr lang="en-US" sz="2000" b="1" i="0" u="none" strike="noStrike" dirty="0" smtClean="0">
                          <a:latin typeface="+mn-lt"/>
                        </a:rPr>
                        <a:t>– sampling properties</a:t>
                      </a:r>
                      <a:endParaRPr lang="en-US" sz="2000" b="1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632545"/>
              </p:ext>
            </p:extLst>
          </p:nvPr>
        </p:nvGraphicFramePr>
        <p:xfrm>
          <a:off x="1880903" y="5940627"/>
          <a:ext cx="3792898" cy="323850"/>
        </p:xfrm>
        <a:graphic>
          <a:graphicData uri="http://schemas.openxmlformats.org/drawingml/2006/table">
            <a:tbl>
              <a:tblPr/>
              <a:tblGrid>
                <a:gridCol w="3792898"/>
              </a:tblGrid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latin typeface="Arial"/>
                        </a:rPr>
                        <a:t>HC </a:t>
                      </a:r>
                      <a:r>
                        <a:rPr lang="en-US" sz="2000" b="1" i="0" u="none" strike="noStrike" dirty="0" smtClean="0">
                          <a:latin typeface="+mn-lt"/>
                        </a:rPr>
                        <a:t>– hydrocarbon chemistry</a:t>
                      </a:r>
                      <a:endParaRPr lang="en-US" sz="2000" b="1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B6E8-AFEC-2B48-8CF1-E0191C844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893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2.6|22.7|38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12606</TotalTime>
  <Words>2128</Words>
  <Application>Microsoft Macintosh PowerPoint</Application>
  <PresentationFormat>On-screen Show (4:3)</PresentationFormat>
  <Paragraphs>241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Clarity</vt:lpstr>
      <vt:lpstr>Metadata Standards for Genomic Sequence Data</vt:lpstr>
      <vt:lpstr>First Steps of GSC</vt:lpstr>
      <vt:lpstr>Standards</vt:lpstr>
      <vt:lpstr>Minimum Information Standards</vt:lpstr>
      <vt:lpstr>The Effect of Standards</vt:lpstr>
      <vt:lpstr>Example Checklist Construction</vt:lpstr>
      <vt:lpstr>Extending MIxS Standards</vt:lpstr>
      <vt:lpstr>Success: MIxS-BE</vt:lpstr>
      <vt:lpstr>Success: Hydrocarbon Resources</vt:lpstr>
      <vt:lpstr>Making MIxS Accessible</vt:lpstr>
      <vt:lpstr>Professionalizing MIxS</vt:lpstr>
      <vt:lpstr>A MIxS GitHub Repo (in progress)</vt:lpstr>
      <vt:lpstr>A Better Documentation and Specification</vt:lpstr>
      <vt:lpstr>Extensible by reference JSON-Schema</vt:lpstr>
      <vt:lpstr>PowerPoint Presentation</vt:lpstr>
      <vt:lpstr>PowerPoint Presentation</vt:lpstr>
      <vt:lpstr>PowerPoint Presentation</vt:lpstr>
      <vt:lpstr>PowerPoint Presentation</vt:lpstr>
      <vt:lpstr>MIxS Release Workflow</vt:lpstr>
      <vt:lpstr>GSC (MIxS) and Other Communities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GSC and MIxS</dc:title>
  <dc:creator>Pelin Yilmaz</dc:creator>
  <cp:lastModifiedBy>Pelin Yilmaz</cp:lastModifiedBy>
  <cp:revision>70</cp:revision>
  <dcterms:created xsi:type="dcterms:W3CDTF">2015-07-13T13:40:56Z</dcterms:created>
  <dcterms:modified xsi:type="dcterms:W3CDTF">2018-05-04T18:11:47Z</dcterms:modified>
</cp:coreProperties>
</file>